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62" r:id="rId4"/>
    <p:sldId id="258" r:id="rId5"/>
    <p:sldId id="266" r:id="rId6"/>
    <p:sldId id="259" r:id="rId7"/>
    <p:sldId id="260" r:id="rId8"/>
    <p:sldId id="265" r:id="rId9"/>
    <p:sldId id="263" r:id="rId10"/>
    <p:sldId id="261"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DE21B-E544-40BD-B4C4-61E865814970}" v="10" dt="2022-03-19T23:52:39.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75787" autoAdjust="0"/>
  </p:normalViewPr>
  <p:slideViewPr>
    <p:cSldViewPr snapToGrid="0">
      <p:cViewPr varScale="1">
        <p:scale>
          <a:sx n="84" d="100"/>
          <a:sy n="84" d="100"/>
        </p:scale>
        <p:origin x="1860"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the robot could move to its desired location required various phases. We did not rely on any simulation values past the initial k value, after this all of our tuning was done with physical trials. We implemented our design by ensuring our robot could do various things along the way such as rotating the wheel, driving in a straight line and rotating, using computer vision input for error tracking, then ensuring it could handle turns. Our general control structure was defined in the drive in a straight line and rotate phase, then past that it was streamlining and adjusting that control scheme to ensure it could track error given inputs from the camera instead of it being hard coded. We ran many tests of setting the robot on a straight blue line, or near a blue line, then seeing if our current code was capable of following and stopping on the blue line of tap. Adjustments we made included making more vigorous angle error corrections and adding in cases for it to stop when it reached the front or back of the blue tape. Luckily, this code worked for the final demonstration, so we did not need to make many adjustments. The biggest adjustment we needed to make for the final demonstration was adding in a horizontal angle in addition to the shift angle. We will go more into depth what these angles do later, but this addition allowed our robot to handle hard turns and made the robot more capable of correcting back onto the line if it ever wandered off. We also switched our communications from I2C to [WHAT DID WE SWTICH IT TO] because we were experiencing consistent communication issues. This switch eliminated the com issues ensuring the robot was able to continuously communicate with its </a:t>
            </a:r>
            <a:r>
              <a:rPr lang="en-US"/>
              <a:t>various hardware systems.</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2434235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8</a:t>
            </a:fld>
            <a:endParaRPr lang="en-US"/>
          </a:p>
        </p:txBody>
      </p:sp>
    </p:spTree>
    <p:extLst>
      <p:ext uri="{BB962C8B-B14F-4D97-AF65-F5344CB8AC3E}">
        <p14:creationId xmlns:p14="http://schemas.microsoft.com/office/powerpoint/2010/main" val="2646024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four subsystems for this project is system integration which is essentially setting up the Raspberry Pi and Arduino to communicate with each other. This will be done through I2C, the I2C wiring between the Raspberry Pi and Arduino is shown in the image on the slides. The Raspberry Pi will be sending the Arduino data such as angles or distance away from the blue tape from the camera which the Arduino will interpret and allow the robot to stay within 1 foot from the blue tape. The LCD is another aspect of this subsystem which will be attached to the Raspberry Pi and will display data such as the position of the robot or something such as the angle or distance away from the blue tape this is done so that we are able to display data for debugging without the use of a serial monitor or cable attached to a computer.</a:t>
            </a:r>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11</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4/27/2022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4/27/2022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4/27/2022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4/27/2022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3.png"/><Relationship Id="rId5" Type="http://schemas.openxmlformats.org/officeDocument/2006/relationships/image" Target="../media/image14.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John ripple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I2C communication</a:t>
            </a:r>
          </a:p>
          <a:p>
            <a:r>
              <a:rPr lang="en-US" dirty="0"/>
              <a:t>Sending angles </a:t>
            </a:r>
          </a:p>
          <a:p>
            <a:r>
              <a:rPr lang="en-US" dirty="0"/>
              <a:t>LCD display</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421" y="796413"/>
            <a:ext cx="391225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1304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spTree>
    <p:extLst>
      <p:ext uri="{BB962C8B-B14F-4D97-AF65-F5344CB8AC3E}">
        <p14:creationId xmlns:p14="http://schemas.microsoft.com/office/powerpoint/2010/main" val="499057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4"/>
          <a:stretch>
            <a:fillRect/>
          </a:stretch>
        </p:blipFill>
        <p:spPr>
          <a:xfrm>
            <a:off x="7071702" y="2433919"/>
            <a:ext cx="4310282" cy="321116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4">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5">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spTree>
    <p:extLst>
      <p:ext uri="{BB962C8B-B14F-4D97-AF65-F5344CB8AC3E}">
        <p14:creationId xmlns:p14="http://schemas.microsoft.com/office/powerpoint/2010/main" val="1904394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28F-27E9-451F-97A4-3C28917ADE53}"/>
              </a:ext>
            </a:extLst>
          </p:cNvPr>
          <p:cNvSpPr>
            <a:spLocks noGrp="1"/>
          </p:cNvSpPr>
          <p:nvPr>
            <p:ph type="title"/>
          </p:nvPr>
        </p:nvSpPr>
        <p:spPr/>
        <p:txBody>
          <a:bodyPr/>
          <a:lstStyle/>
          <a:p>
            <a:r>
              <a:rPr lang="en-US" dirty="0"/>
              <a:t>Incremental testing</a:t>
            </a:r>
          </a:p>
        </p:txBody>
      </p:sp>
      <p:sp>
        <p:nvSpPr>
          <p:cNvPr id="3" name="Content Placeholder 2">
            <a:extLst>
              <a:ext uri="{FF2B5EF4-FFF2-40B4-BE49-F238E27FC236}">
                <a16:creationId xmlns:a16="http://schemas.microsoft.com/office/drawing/2014/main" id="{6FB833DB-DC05-4411-AFF1-F367B936A1F3}"/>
              </a:ext>
            </a:extLst>
          </p:cNvPr>
          <p:cNvSpPr>
            <a:spLocks noGrp="1"/>
          </p:cNvSpPr>
          <p:nvPr>
            <p:ph idx="1"/>
          </p:nvPr>
        </p:nvSpPr>
        <p:spPr/>
        <p:txBody>
          <a:bodyPr/>
          <a:lstStyle/>
          <a:p>
            <a:pPr>
              <a:buFont typeface="Arial" panose="020B0604020202020204" pitchFamily="34" charset="0"/>
              <a:buChar char="•"/>
            </a:pPr>
            <a:r>
              <a:rPr lang="en-US" dirty="0"/>
              <a:t>Rotate Wheel</a:t>
            </a:r>
          </a:p>
          <a:p>
            <a:pPr>
              <a:buFont typeface="Arial" panose="020B0604020202020204" pitchFamily="34" charset="0"/>
              <a:buChar char="•"/>
            </a:pPr>
            <a:r>
              <a:rPr lang="en-US" dirty="0"/>
              <a:t>Drive in a Straight-Line and Rotate</a:t>
            </a:r>
          </a:p>
          <a:p>
            <a:pPr>
              <a:buFont typeface="Arial" panose="020B0604020202020204" pitchFamily="34" charset="0"/>
              <a:buChar char="•"/>
            </a:pPr>
            <a:r>
              <a:rPr lang="en-US" dirty="0"/>
              <a:t>Drive in a Straight-Line using Computer Input</a:t>
            </a:r>
          </a:p>
          <a:p>
            <a:pPr>
              <a:buFont typeface="Arial" panose="020B0604020202020204" pitchFamily="34" charset="0"/>
              <a:buChar char="•"/>
            </a:pPr>
            <a:r>
              <a:rPr lang="en-US" dirty="0"/>
              <a:t>Handle various Turns</a:t>
            </a:r>
          </a:p>
        </p:txBody>
      </p:sp>
    </p:spTree>
    <p:extLst>
      <p:ext uri="{BB962C8B-B14F-4D97-AF65-F5344CB8AC3E}">
        <p14:creationId xmlns:p14="http://schemas.microsoft.com/office/powerpoint/2010/main" val="265616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6">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6">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pic>
        <p:nvPicPr>
          <p:cNvPr id="4" name="Recorded Sound">
            <a:hlinkClick r:id="" action="ppaction://media"/>
            <a:extLst>
              <a:ext uri="{FF2B5EF4-FFF2-40B4-BE49-F238E27FC236}">
                <a16:creationId xmlns:a16="http://schemas.microsoft.com/office/drawing/2014/main" id="{16C269DC-8953-4CAA-B3EC-7DB2A350C6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mc:Choice xmlns:p14="http://schemas.microsoft.com/office/powerpoint/2010/main" Requires="p14">
      <p:transition spd="slow" p14:dur="2000" advTm="38142"/>
    </mc:Choice>
    <mc:Fallback>
      <p:transition spd="slow" advTm="3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pic>
        <p:nvPicPr>
          <p:cNvPr id="5" name="Picture 4" descr="A picture containing diagram&#10;&#10;Description automatically generated">
            <a:extLst>
              <a:ext uri="{FF2B5EF4-FFF2-40B4-BE49-F238E27FC236}">
                <a16:creationId xmlns:a16="http://schemas.microsoft.com/office/drawing/2014/main" id="{796D0545-63E4-4825-8434-E1BB56E7CE84}"/>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968991" y="1837329"/>
            <a:ext cx="4026090" cy="452935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EAA4426-929D-4EBF-ACA6-E67084BBFDBD}"/>
              </a:ext>
            </a:extLst>
          </p:cNvPr>
          <p:cNvPicPr>
            <a:picLocks noChangeAspect="1"/>
          </p:cNvPicPr>
          <p:nvPr/>
        </p:nvPicPr>
        <p:blipFill rotWithShape="1">
          <a:blip r:embed="rId5">
            <a:extLst>
              <a:ext uri="{28A0092B-C50C-407E-A947-70E740481C1C}">
                <a14:useLocalDpi xmlns:a14="http://schemas.microsoft.com/office/drawing/2010/main" val="0"/>
              </a:ext>
            </a:extLst>
          </a:blip>
          <a:srcRect l="49934" r="66"/>
          <a:stretch/>
        </p:blipFill>
        <p:spPr>
          <a:xfrm>
            <a:off x="6880924" y="1754021"/>
            <a:ext cx="4026090" cy="4529351"/>
          </a:xfrm>
          <a:prstGeom prst="rect">
            <a:avLst/>
          </a:prstGeom>
        </p:spPr>
      </p:pic>
      <p:pic>
        <p:nvPicPr>
          <p:cNvPr id="7" name="Recorded Sound">
            <a:hlinkClick r:id="" action="ppaction://media"/>
            <a:extLst>
              <a:ext uri="{FF2B5EF4-FFF2-40B4-BE49-F238E27FC236}">
                <a16:creationId xmlns:a16="http://schemas.microsoft.com/office/drawing/2014/main" id="{5C094E5F-22E1-43FC-BCFA-DDBF6842F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45893930"/>
      </p:ext>
    </p:extLst>
  </p:cSld>
  <p:clrMapOvr>
    <a:masterClrMapping/>
  </p:clrMapOvr>
  <mc:AlternateContent xmlns:mc="http://schemas.openxmlformats.org/markup-compatibility/2006">
    <mc:Choice xmlns:p14="http://schemas.microsoft.com/office/powerpoint/2010/main" Requires="p14">
      <p:transition spd="slow" p14:dur="2000" advTm="38305"/>
    </mc:Choice>
    <mc:Fallback>
      <p:transition spd="slow" advTm="3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4">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4">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pic>
        <p:nvPicPr>
          <p:cNvPr id="4" name="Recorded Sound">
            <a:hlinkClick r:id="" action="ppaction://media"/>
            <a:extLst>
              <a:ext uri="{FF2B5EF4-FFF2-40B4-BE49-F238E27FC236}">
                <a16:creationId xmlns:a16="http://schemas.microsoft.com/office/drawing/2014/main" id="{02F3D6C3-9DA7-4279-A544-8D456F83F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26933702"/>
      </p:ext>
    </p:extLst>
  </p:cSld>
  <p:clrMapOvr>
    <a:masterClrMapping/>
  </p:clrMapOvr>
  <mc:AlternateContent xmlns:mc="http://schemas.openxmlformats.org/markup-compatibility/2006">
    <mc:Choice xmlns:p14="http://schemas.microsoft.com/office/powerpoint/2010/main" Requires="p14">
      <p:transition spd="slow" p14:dur="2000" advTm="46268"/>
    </mc:Choice>
    <mc:Fallback>
      <p:transition spd="slow" advTm="4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285</TotalTime>
  <Words>1470</Words>
  <Application>Microsoft Office PowerPoint</Application>
  <PresentationFormat>Widescreen</PresentationFormat>
  <Paragraphs>69</Paragraphs>
  <Slides>11</Slides>
  <Notes>9</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Celestial</vt:lpstr>
      <vt:lpstr>Warehouse robot</vt:lpstr>
      <vt:lpstr>goals</vt:lpstr>
      <vt:lpstr>Current design</vt:lpstr>
      <vt:lpstr>Sim and Control</vt:lpstr>
      <vt:lpstr>Incremental testing</vt:lpstr>
      <vt:lpstr>Encoder</vt:lpstr>
      <vt:lpstr>Computer vision</vt:lpstr>
      <vt:lpstr>Shift Angle</vt:lpstr>
      <vt:lpstr>Detecting the cross</vt:lpstr>
      <vt:lpstr>Communication</vt:lpstr>
      <vt:lpstr>Other Tests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John Ripple</cp:lastModifiedBy>
  <cp:revision>24</cp:revision>
  <dcterms:created xsi:type="dcterms:W3CDTF">2022-03-14T03:38:02Z</dcterms:created>
  <dcterms:modified xsi:type="dcterms:W3CDTF">2022-04-27T20:58:05Z</dcterms:modified>
</cp:coreProperties>
</file>